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Modular" charset="1" panose="00000800000000000000"/>
      <p:regular r:id="rId20"/>
    </p:embeddedFont>
    <p:embeddedFont>
      <p:font typeface="Tomorrow" charset="1" panose="00000000000000000000"/>
      <p:regular r:id="rId21"/>
    </p:embeddedFont>
    <p:embeddedFont>
      <p:font typeface="Antonio Bold Italics" charset="1" panose="02000803000000000000"/>
      <p:regular r:id="rId22"/>
    </p:embeddedFont>
    <p:embeddedFont>
      <p:font typeface="Tomorrow Italics" charset="1" panose="00000000000000000000"/>
      <p:regular r:id="rId23"/>
    </p:embeddedFont>
    <p:embeddedFont>
      <p:font typeface="Tomorrow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8UEIRJxs.mp4" Type="http://schemas.openxmlformats.org/officeDocument/2006/relationships/video"/><Relationship Id="rId4" Target="../media/VAE8UEIRJxs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https://doi.org/10.1038/s41597-022-01270-0" TargetMode="External" Type="http://schemas.openxmlformats.org/officeDocument/2006/relationships/hyperlink"/><Relationship Id="rId5" Target="https://chatgpt.com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3958.3333"/>
                </p14:media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44640" y="529687"/>
            <a:ext cx="2163313" cy="1709017"/>
          </a:xfrm>
          <a:custGeom>
            <a:avLst/>
            <a:gdLst/>
            <a:ahLst/>
            <a:cxnLst/>
            <a:rect r="r" b="b" t="t" l="l"/>
            <a:pathLst>
              <a:path h="1709017" w="2163313">
                <a:moveTo>
                  <a:pt x="0" y="0"/>
                </a:moveTo>
                <a:lnTo>
                  <a:pt x="2163312" y="0"/>
                </a:lnTo>
                <a:lnTo>
                  <a:pt x="2163312" y="1709017"/>
                </a:lnTo>
                <a:lnTo>
                  <a:pt x="0" y="17090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640" y="2604562"/>
            <a:ext cx="10681913" cy="396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8"/>
              </a:lnSpc>
            </a:pPr>
            <a:r>
              <a:rPr lang="en-US" sz="563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AI Workforce and Carbon Footprint Optimization Platform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640" y="7326164"/>
            <a:ext cx="4326625" cy="62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sz="3704" spc="35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2241" y="7285788"/>
            <a:ext cx="5653437" cy="91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b="true" sz="6859" i="true">
                <a:solidFill>
                  <a:srgbClr val="26B9F9"/>
                </a:solidFill>
                <a:latin typeface="Antonio Bold Italics"/>
                <a:ea typeface="Antonio Bold Italics"/>
                <a:cs typeface="Antonio Bold Italics"/>
                <a:sym typeface="Antonio Bold Italics"/>
              </a:rPr>
              <a:t>CARBONILE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1040459">
            <a:off x="12476668" y="692735"/>
            <a:ext cx="4627704" cy="4114800"/>
          </a:xfrm>
          <a:custGeom>
            <a:avLst/>
            <a:gdLst/>
            <a:ahLst/>
            <a:cxnLst/>
            <a:rect r="r" b="b" t="t" l="l"/>
            <a:pathLst>
              <a:path h="4114800" w="4627704">
                <a:moveTo>
                  <a:pt x="0" y="0"/>
                </a:moveTo>
                <a:lnTo>
                  <a:pt x="4627703" y="0"/>
                </a:lnTo>
                <a:lnTo>
                  <a:pt x="4627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62244"/>
            <a:ext cx="3702332" cy="3332099"/>
          </a:xfrm>
          <a:custGeom>
            <a:avLst/>
            <a:gdLst/>
            <a:ahLst/>
            <a:cxnLst/>
            <a:rect r="r" b="b" t="t" l="l"/>
            <a:pathLst>
              <a:path h="3332099" w="3702332">
                <a:moveTo>
                  <a:pt x="0" y="0"/>
                </a:moveTo>
                <a:lnTo>
                  <a:pt x="3702332" y="0"/>
                </a:lnTo>
                <a:lnTo>
                  <a:pt x="3702332" y="3332099"/>
                </a:lnTo>
                <a:lnTo>
                  <a:pt x="0" y="333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14379" y="6032965"/>
            <a:ext cx="3626686" cy="80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Revenue ($50,000)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8827" y="402594"/>
            <a:ext cx="9796973" cy="62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4131" b="true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FINANCIAL PROJECTIONS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827" y="2135175"/>
            <a:ext cx="3626686" cy="80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Development COst ($30,500)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2098" y="3429491"/>
            <a:ext cx="3626686" cy="80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Deployment Cost ($5,500)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806" y="3084837"/>
            <a:ext cx="3626686" cy="281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model development - $15,000</a:t>
            </a:r>
          </a:p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MVP testing &amp; Interation - $5000</a:t>
            </a:r>
          </a:p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UI/UX - $8,000</a:t>
            </a:r>
          </a:p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Backend Infrastructure - $2,500</a:t>
            </a:r>
          </a:p>
          <a:p>
            <a:pPr algn="l">
              <a:lnSpc>
                <a:spcPts val="282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72098" y="4494537"/>
            <a:ext cx="3093444" cy="176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Cloud Hosting  - $2,500</a:t>
            </a:r>
          </a:p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API Integration  - $3,000</a:t>
            </a:r>
          </a:p>
          <a:p>
            <a:pPr algn="l">
              <a:lnSpc>
                <a:spcPts val="282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70367" y="4474996"/>
            <a:ext cx="3626686" cy="80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b="true" sz="2338" spc="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Scaling Cost ($21,000)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56563" y="5509876"/>
            <a:ext cx="3129087" cy="281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Cloud &amp; Hosting Upgrades - $5,000/per year</a:t>
            </a:r>
          </a:p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Maintenence &amp; Updates - $1,000/per year</a:t>
            </a:r>
          </a:p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Operational cost - $15,000/per year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14379" y="7079592"/>
            <a:ext cx="3382283" cy="105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970" indent="-212985" lvl="1">
              <a:lnSpc>
                <a:spcPts val="2825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Subscriptions Model - $5,000/per client/per year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41065" y="7252204"/>
            <a:ext cx="2715730" cy="211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338" spc="4" b="true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ROI</a:t>
            </a:r>
          </a:p>
          <a:p>
            <a:pPr algn="l" marL="418502" indent="-209251" lvl="1">
              <a:lnSpc>
                <a:spcPts val="2713"/>
              </a:lnSpc>
              <a:buFont typeface="Arial"/>
              <a:buChar char="•"/>
            </a:pPr>
            <a:r>
              <a:rPr lang="en-US" b="true" sz="1938" spc="3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Net Profit - $21,000</a:t>
            </a:r>
          </a:p>
          <a:p>
            <a:pPr algn="l" marL="418502" indent="-209251" lvl="1">
              <a:lnSpc>
                <a:spcPts val="2713"/>
              </a:lnSpc>
              <a:buFont typeface="Arial"/>
              <a:buChar char="•"/>
            </a:pPr>
            <a:r>
              <a:rPr lang="en-US" b="true" sz="1938" spc="3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ROI -  58%</a:t>
            </a:r>
          </a:p>
          <a:p>
            <a:pPr algn="l" marL="418502" indent="-209251" lvl="1">
              <a:lnSpc>
                <a:spcPts val="2713"/>
              </a:lnSpc>
              <a:buFont typeface="Arial"/>
              <a:buChar char="•"/>
            </a:pPr>
            <a:r>
              <a:rPr lang="en-US" b="true" sz="1938" spc="3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Payback period - 1.2 years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3711" y="7940785"/>
            <a:ext cx="2744822" cy="2635029"/>
          </a:xfrm>
          <a:custGeom>
            <a:avLst/>
            <a:gdLst/>
            <a:ahLst/>
            <a:cxnLst/>
            <a:rect r="r" b="b" t="t" l="l"/>
            <a:pathLst>
              <a:path h="2635029" w="2744822">
                <a:moveTo>
                  <a:pt x="0" y="0"/>
                </a:moveTo>
                <a:lnTo>
                  <a:pt x="2744822" y="0"/>
                </a:lnTo>
                <a:lnTo>
                  <a:pt x="2744822" y="2635030"/>
                </a:lnTo>
                <a:lnTo>
                  <a:pt x="0" y="26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6889" y="-288815"/>
            <a:ext cx="2744822" cy="2635029"/>
          </a:xfrm>
          <a:custGeom>
            <a:avLst/>
            <a:gdLst/>
            <a:ahLst/>
            <a:cxnLst/>
            <a:rect r="r" b="b" t="t" l="l"/>
            <a:pathLst>
              <a:path h="2635029" w="2744822">
                <a:moveTo>
                  <a:pt x="0" y="0"/>
                </a:moveTo>
                <a:lnTo>
                  <a:pt x="2744822" y="0"/>
                </a:lnTo>
                <a:lnTo>
                  <a:pt x="2744822" y="2635030"/>
                </a:lnTo>
                <a:lnTo>
                  <a:pt x="0" y="26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5040" y="1791792"/>
            <a:ext cx="13204552" cy="61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4029" b="true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Potential CHallenges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91182"/>
            <a:ext cx="7952857" cy="320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100" indent="-233550" lvl="1">
              <a:lnSpc>
                <a:spcPts val="4327"/>
              </a:lnSpc>
              <a:buFont typeface="Arial"/>
              <a:buChar char="•"/>
            </a:pPr>
            <a:r>
              <a:rPr lang="en-US" sz="21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Change Management and Workforce Adaptation</a:t>
            </a:r>
          </a:p>
          <a:p>
            <a:pPr algn="l" marL="467100" indent="-233550" lvl="1">
              <a:lnSpc>
                <a:spcPts val="4327"/>
              </a:lnSpc>
              <a:buFont typeface="Arial"/>
              <a:buChar char="•"/>
            </a:pPr>
            <a:r>
              <a:rPr lang="en-US" sz="21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Security &amp; Privacy </a:t>
            </a:r>
          </a:p>
          <a:p>
            <a:pPr algn="l" marL="467100" indent="-233550" lvl="1">
              <a:lnSpc>
                <a:spcPts val="4327"/>
              </a:lnSpc>
              <a:buFont typeface="Arial"/>
              <a:buChar char="•"/>
            </a:pPr>
            <a:r>
              <a:rPr lang="en-US" sz="21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Cost Benefit Analysis &amp; ROI</a:t>
            </a:r>
          </a:p>
          <a:p>
            <a:pPr algn="l" marL="467100" indent="-233550" lvl="1">
              <a:lnSpc>
                <a:spcPts val="4327"/>
              </a:lnSpc>
              <a:buFont typeface="Arial"/>
              <a:buChar char="•"/>
            </a:pPr>
            <a:r>
              <a:rPr lang="en-US" sz="21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Integration</a:t>
            </a:r>
          </a:p>
          <a:p>
            <a:pPr algn="l" marL="467100" indent="-233550" lvl="1">
              <a:lnSpc>
                <a:spcPts val="4327"/>
              </a:lnSpc>
              <a:buFont typeface="Arial"/>
              <a:buChar char="•"/>
            </a:pPr>
            <a:r>
              <a:rPr lang="en-US" sz="21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Ethical Considerations &amp; Bias Detection</a:t>
            </a:r>
          </a:p>
          <a:p>
            <a:pPr algn="l">
              <a:lnSpc>
                <a:spcPts val="432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14969" y="4829530"/>
            <a:ext cx="13204552" cy="61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4029" b="true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1557" y="5628920"/>
            <a:ext cx="5238036" cy="32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5860" indent="-232930" lvl="1">
              <a:lnSpc>
                <a:spcPts val="4315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Predictive Analytics</a:t>
            </a:r>
          </a:p>
          <a:p>
            <a:pPr algn="l" marL="465860" indent="-232930" lvl="1">
              <a:lnSpc>
                <a:spcPts val="4315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Future Forecasting</a:t>
            </a:r>
          </a:p>
          <a:p>
            <a:pPr algn="l" marL="465860" indent="-232930" lvl="1">
              <a:lnSpc>
                <a:spcPts val="4315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Automated Reporting </a:t>
            </a:r>
          </a:p>
          <a:p>
            <a:pPr algn="l" marL="465860" indent="-232930" lvl="1">
              <a:lnSpc>
                <a:spcPts val="4315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Rea-Time Data Tracking</a:t>
            </a:r>
          </a:p>
          <a:p>
            <a:pPr algn="l" marL="465860" indent="-232930" lvl="1">
              <a:lnSpc>
                <a:spcPts val="4315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Team Collaboration Features</a:t>
            </a:r>
          </a:p>
          <a:p>
            <a:pPr algn="l" marL="465860" indent="-232930" lvl="1">
              <a:lnSpc>
                <a:spcPts val="4315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Environmental Compliance Tracking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8383" y="485966"/>
            <a:ext cx="12851234" cy="72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4498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Integration of AI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5232" y="-148839"/>
            <a:ext cx="3242180" cy="3217863"/>
          </a:xfrm>
          <a:custGeom>
            <a:avLst/>
            <a:gdLst/>
            <a:ahLst/>
            <a:cxnLst/>
            <a:rect r="r" b="b" t="t" l="l"/>
            <a:pathLst>
              <a:path h="3217863" w="3242180">
                <a:moveTo>
                  <a:pt x="0" y="0"/>
                </a:moveTo>
                <a:lnTo>
                  <a:pt x="3242180" y="0"/>
                </a:lnTo>
                <a:lnTo>
                  <a:pt x="3242180" y="3217864"/>
                </a:lnTo>
                <a:lnTo>
                  <a:pt x="0" y="32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9448" y="1450568"/>
            <a:ext cx="12940370" cy="88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9"/>
              </a:lnSpc>
            </a:pPr>
            <a:r>
              <a:rPr lang="en-US" sz="5729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48229" y="3593599"/>
            <a:ext cx="13991543" cy="25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318" indent="-312159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MVP balance is and AI workforce based on carbon emission regulation.</a:t>
            </a:r>
          </a:p>
          <a:p>
            <a:pPr algn="l">
              <a:lnSpc>
                <a:spcPts val="4048"/>
              </a:lnSpc>
            </a:pPr>
          </a:p>
          <a:p>
            <a:pPr algn="l" marL="624318" indent="-312159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call to action is for stakeholders to start doing well by doing good.</a:t>
            </a:r>
          </a:p>
          <a:p>
            <a:pPr algn="l">
              <a:lnSpc>
                <a:spcPts val="4048"/>
              </a:lnSpc>
            </a:pPr>
          </a:p>
          <a:p>
            <a:pPr algn="l" marL="624318" indent="-312159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maximize profit while having positive environmental impact.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89622" y="-148839"/>
            <a:ext cx="2307789" cy="2290481"/>
          </a:xfrm>
          <a:custGeom>
            <a:avLst/>
            <a:gdLst/>
            <a:ahLst/>
            <a:cxnLst/>
            <a:rect r="r" b="b" t="t" l="l"/>
            <a:pathLst>
              <a:path h="2290481" w="2307789">
                <a:moveTo>
                  <a:pt x="0" y="0"/>
                </a:moveTo>
                <a:lnTo>
                  <a:pt x="2307790" y="0"/>
                </a:lnTo>
                <a:lnTo>
                  <a:pt x="2307790" y="2290481"/>
                </a:lnTo>
                <a:lnTo>
                  <a:pt x="0" y="2290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9434" y="1019175"/>
            <a:ext cx="12940370" cy="88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9"/>
              </a:lnSpc>
            </a:pPr>
            <a:r>
              <a:rPr lang="en-US" sz="5729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8741" y="2461857"/>
            <a:ext cx="16110518" cy="561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Brown, T. (2009). Change by design: How design thinking creates new alternatives for business and society. HarperBusiness.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Cohn, M. (2010). Succeeding with agile: Software development using Scrum. Addison-Wesley Professional.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Kerzner, H. (2017). Project management: A systems approach to planning, scheduling, and controlling (12th ed.). Wiley.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Liao, S., Wang, D., Xia, C., &amp; Tang, J. (2022). China’s provincial process CO2 emissions from cement production during 1993–2019. Scientific Data, 9(1), 165. </a:t>
            </a: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  <a:hlinkClick r:id="rId4" tooltip="https://doi.org/10.1038/s41597-022-01270-0"/>
              </a:rPr>
              <a:t>https://doi.org/10.1038/s41597-022-01270-0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Ries, E. (2011). The Lean Startup: How today’s entrepreneurs use continuous innovation to create radically successful businesses. Crown Business.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Schwalbe, K. (2018). Information technology project management (9th ed.). Cengage Learning.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Tonnquist, B. (2018). Project management: A guide to the theory and practice of project, program and portfolio management, and business change (2nd ed.). Sanoma Utbildning.</a:t>
            </a:r>
          </a:p>
          <a:p>
            <a:pPr algn="l">
              <a:lnSpc>
                <a:spcPts val="2524"/>
              </a:lnSpc>
            </a:pPr>
          </a:p>
          <a:p>
            <a:pPr algn="l" marL="438202" indent="-219101" lvl="1">
              <a:lnSpc>
                <a:spcPts val="2524"/>
              </a:lnSpc>
              <a:buFont typeface="Arial"/>
              <a:buChar char="•"/>
            </a:pP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OpenAI. (2024). ChatGPT (June 2024 version). Retrieved from </a:t>
            </a:r>
            <a:r>
              <a:rPr lang="en-US" sz="202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  <a:hlinkClick r:id="rId5" tooltip="https://chatgpt.com"/>
              </a:rPr>
              <a:t>https://chatgpt.com/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4488" y="2179206"/>
            <a:ext cx="13019024" cy="7079094"/>
          </a:xfrm>
          <a:custGeom>
            <a:avLst/>
            <a:gdLst/>
            <a:ahLst/>
            <a:cxnLst/>
            <a:rect r="r" b="b" t="t" l="l"/>
            <a:pathLst>
              <a:path h="7079094" w="13019024">
                <a:moveTo>
                  <a:pt x="0" y="0"/>
                </a:moveTo>
                <a:lnTo>
                  <a:pt x="13019024" y="0"/>
                </a:lnTo>
                <a:lnTo>
                  <a:pt x="13019024" y="7079094"/>
                </a:lnTo>
                <a:lnTo>
                  <a:pt x="0" y="707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1031" y="1000125"/>
            <a:ext cx="4758333" cy="83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0"/>
              </a:lnSpc>
              <a:spcBef>
                <a:spcPct val="0"/>
              </a:spcBef>
            </a:pPr>
            <a:r>
              <a:rPr lang="en-US" sz="5322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Appendix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7790" y="4150850"/>
            <a:ext cx="966495" cy="9664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18744" y="6773631"/>
            <a:ext cx="966495" cy="9664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04343" y="4150850"/>
            <a:ext cx="966495" cy="9664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45297" y="6773631"/>
            <a:ext cx="966495" cy="9664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9030832">
            <a:off x="-659981" y="7991322"/>
            <a:ext cx="2923794" cy="2533955"/>
          </a:xfrm>
          <a:custGeom>
            <a:avLst/>
            <a:gdLst/>
            <a:ahLst/>
            <a:cxnLst/>
            <a:rect r="r" b="b" t="t" l="l"/>
            <a:pathLst>
              <a:path h="2533955" w="2923794">
                <a:moveTo>
                  <a:pt x="0" y="0"/>
                </a:moveTo>
                <a:lnTo>
                  <a:pt x="2923794" y="0"/>
                </a:lnTo>
                <a:lnTo>
                  <a:pt x="2923794" y="2533956"/>
                </a:lnTo>
                <a:lnTo>
                  <a:pt x="0" y="2533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1496404">
            <a:off x="14332380" y="545696"/>
            <a:ext cx="3088054" cy="3890461"/>
          </a:xfrm>
          <a:custGeom>
            <a:avLst/>
            <a:gdLst/>
            <a:ahLst/>
            <a:cxnLst/>
            <a:rect r="r" b="b" t="t" l="l"/>
            <a:pathLst>
              <a:path h="3890461" w="3088054">
                <a:moveTo>
                  <a:pt x="0" y="0"/>
                </a:moveTo>
                <a:lnTo>
                  <a:pt x="3088054" y="0"/>
                </a:lnTo>
                <a:lnTo>
                  <a:pt x="3088054" y="3890461"/>
                </a:lnTo>
                <a:lnTo>
                  <a:pt x="0" y="3890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1916" y="729941"/>
            <a:ext cx="13355711" cy="287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4396" spc="246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Problem Statement: </a:t>
            </a:r>
          </a:p>
          <a:p>
            <a:pPr algn="l">
              <a:lnSpc>
                <a:spcPts val="2746"/>
              </a:lnSpc>
            </a:pPr>
          </a:p>
          <a:p>
            <a:pPr algn="l">
              <a:lnSpc>
                <a:spcPts val="2608"/>
              </a:lnSpc>
            </a:pPr>
            <a:r>
              <a:rPr lang="en-US" sz="1890" i="true" spc="105">
                <a:solidFill>
                  <a:srgbClr val="FFFFFF"/>
                </a:solidFill>
                <a:latin typeface="Tomorrow Italics"/>
                <a:ea typeface="Tomorrow Italics"/>
                <a:cs typeface="Tomorrow Italics"/>
                <a:sym typeface="Tomorrow Italics"/>
              </a:rPr>
              <a:t>“Optimize Workforce task assignments to enhance productivity while minimizing carbon emissions through data driven insights.”</a:t>
            </a:r>
          </a:p>
          <a:p>
            <a:pPr algn="l">
              <a:lnSpc>
                <a:spcPts val="6067"/>
              </a:lnSpc>
            </a:pPr>
          </a:p>
          <a:p>
            <a:pPr algn="l">
              <a:lnSpc>
                <a:spcPts val="274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98084" y="4237184"/>
            <a:ext cx="3946800" cy="2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Business Pressure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39038" y="6859965"/>
            <a:ext cx="3606368" cy="53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Advanced  Analytics &amp; AI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24637" y="4237184"/>
            <a:ext cx="5159199" cy="53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Industry: Cement Statistics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65591" y="7018602"/>
            <a:ext cx="3379386" cy="2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UN SDGs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8146" y="4386295"/>
            <a:ext cx="685783" cy="4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b="true" sz="3055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59100" y="7009077"/>
            <a:ext cx="685783" cy="4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b="true" sz="3055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44699" y="4386295"/>
            <a:ext cx="685783" cy="4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b="true" sz="3055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85653" y="7009077"/>
            <a:ext cx="685783" cy="4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b="true" sz="3055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44285" y="4854994"/>
            <a:ext cx="3935899" cy="147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Production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Profits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Sustainability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Human only, Machine only, Collaborative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67654" y="7730601"/>
            <a:ext cx="3606368" cy="177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Task allocation efficiently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Monitoring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Measurable (ESG reports &amp; government regulations)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Profit Maximization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Reputation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72945" y="4896308"/>
            <a:ext cx="4492646" cy="8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China 50% of the world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Nigeria 60%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7-8% of world carbon emmissions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11792" y="7426338"/>
            <a:ext cx="3935899" cy="8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Decent work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Responsible production </a:t>
            </a:r>
          </a:p>
          <a:p>
            <a:pPr algn="l" marL="415012" indent="-207506" lvl="1">
              <a:lnSpc>
                <a:spcPts val="2391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Climate action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9326" y="3077567"/>
            <a:ext cx="4109919" cy="66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b="true" sz="4243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Context: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7802" y="1359752"/>
            <a:ext cx="14732396" cy="8286973"/>
          </a:xfrm>
          <a:custGeom>
            <a:avLst/>
            <a:gdLst/>
            <a:ahLst/>
            <a:cxnLst/>
            <a:rect r="r" b="b" t="t" l="l"/>
            <a:pathLst>
              <a:path h="8286973" w="14732396">
                <a:moveTo>
                  <a:pt x="0" y="0"/>
                </a:moveTo>
                <a:lnTo>
                  <a:pt x="14732396" y="0"/>
                </a:lnTo>
                <a:lnTo>
                  <a:pt x="14732396" y="8286973"/>
                </a:lnTo>
                <a:lnTo>
                  <a:pt x="0" y="828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4112" y="446822"/>
            <a:ext cx="7784071" cy="91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7" spc="392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MVP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5746" y="1789925"/>
            <a:ext cx="12876508" cy="7468375"/>
          </a:xfrm>
          <a:custGeom>
            <a:avLst/>
            <a:gdLst/>
            <a:ahLst/>
            <a:cxnLst/>
            <a:rect r="r" b="b" t="t" l="l"/>
            <a:pathLst>
              <a:path h="7468375" w="12876508">
                <a:moveTo>
                  <a:pt x="0" y="0"/>
                </a:moveTo>
                <a:lnTo>
                  <a:pt x="12876508" y="0"/>
                </a:lnTo>
                <a:lnTo>
                  <a:pt x="12876508" y="7468375"/>
                </a:lnTo>
                <a:lnTo>
                  <a:pt x="0" y="7468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9680" y="326740"/>
            <a:ext cx="14468640" cy="91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7" spc="392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 DASHBOARD COMPONENT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7939" y="1903736"/>
            <a:ext cx="12232123" cy="7354564"/>
          </a:xfrm>
          <a:custGeom>
            <a:avLst/>
            <a:gdLst/>
            <a:ahLst/>
            <a:cxnLst/>
            <a:rect r="r" b="b" t="t" l="l"/>
            <a:pathLst>
              <a:path h="7354564" w="12232123">
                <a:moveTo>
                  <a:pt x="0" y="0"/>
                </a:moveTo>
                <a:lnTo>
                  <a:pt x="12232122" y="0"/>
                </a:lnTo>
                <a:lnTo>
                  <a:pt x="12232122" y="7354564"/>
                </a:lnTo>
                <a:lnTo>
                  <a:pt x="0" y="735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9680" y="366768"/>
            <a:ext cx="14468640" cy="91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7" spc="392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 DASHBOARD COMPONENT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6950" y="1696913"/>
            <a:ext cx="12834100" cy="7748588"/>
          </a:xfrm>
          <a:custGeom>
            <a:avLst/>
            <a:gdLst/>
            <a:ahLst/>
            <a:cxnLst/>
            <a:rect r="r" b="b" t="t" l="l"/>
            <a:pathLst>
              <a:path h="7748588" w="12834100">
                <a:moveTo>
                  <a:pt x="0" y="0"/>
                </a:moveTo>
                <a:lnTo>
                  <a:pt x="12834100" y="0"/>
                </a:lnTo>
                <a:lnTo>
                  <a:pt x="12834100" y="7748588"/>
                </a:lnTo>
                <a:lnTo>
                  <a:pt x="0" y="774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9680" y="286713"/>
            <a:ext cx="14468640" cy="91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7" spc="392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 DASHBOARD COMPONENT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33902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72400" y="1440098"/>
            <a:ext cx="6743199" cy="7818202"/>
          </a:xfrm>
          <a:custGeom>
            <a:avLst/>
            <a:gdLst/>
            <a:ahLst/>
            <a:cxnLst/>
            <a:rect r="r" b="b" t="t" l="l"/>
            <a:pathLst>
              <a:path h="7818202" w="6743199">
                <a:moveTo>
                  <a:pt x="0" y="0"/>
                </a:moveTo>
                <a:lnTo>
                  <a:pt x="6743200" y="0"/>
                </a:lnTo>
                <a:lnTo>
                  <a:pt x="6743200" y="7818202"/>
                </a:lnTo>
                <a:lnTo>
                  <a:pt x="0" y="7818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4810"/>
            <a:ext cx="12433362" cy="130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4334" b="true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3 MONTH IMPLEMENTATION 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63278" y="2317620"/>
            <a:ext cx="12761444" cy="738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Objective: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Deploy MVP, Gather Feedback, Refine Platform</a:t>
            </a:r>
          </a:p>
          <a:p>
            <a:pPr algn="ctr">
              <a:lnSpc>
                <a:spcPts val="6086"/>
              </a:lnSpc>
            </a:pPr>
          </a:p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Phase 1: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Planning &amp; preparation (1st and 2nd week)</a:t>
            </a:r>
          </a:p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Phase 2: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Pilot Testing (weeks 3 -12)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Milestones: 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Successful pilot testing with at least 80% user satisfaction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Refined platform ready for full implementation</a:t>
            </a:r>
          </a:p>
          <a:p>
            <a:pPr algn="l">
              <a:lnSpc>
                <a:spcPts val="3661"/>
              </a:lnSpc>
            </a:pPr>
          </a:p>
          <a:p>
            <a:pPr algn="ctr">
              <a:lnSpc>
                <a:spcPts val="3661"/>
              </a:lnSpc>
            </a:pPr>
          </a:p>
          <a:p>
            <a:pPr algn="ctr">
              <a:lnSpc>
                <a:spcPts val="36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33902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72400" y="1440098"/>
            <a:ext cx="6743199" cy="7818202"/>
          </a:xfrm>
          <a:custGeom>
            <a:avLst/>
            <a:gdLst/>
            <a:ahLst/>
            <a:cxnLst/>
            <a:rect r="r" b="b" t="t" l="l"/>
            <a:pathLst>
              <a:path h="7818202" w="6743199">
                <a:moveTo>
                  <a:pt x="0" y="0"/>
                </a:moveTo>
                <a:lnTo>
                  <a:pt x="6743200" y="0"/>
                </a:lnTo>
                <a:lnTo>
                  <a:pt x="6743200" y="7818202"/>
                </a:lnTo>
                <a:lnTo>
                  <a:pt x="0" y="7818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4810"/>
            <a:ext cx="12433362" cy="130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4334" b="true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6 MONTH IMPLEMENTATION 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63278" y="2090281"/>
            <a:ext cx="12761444" cy="742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Objective: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Roll out platform organization-wide and Monitoring KPIs</a:t>
            </a:r>
          </a:p>
          <a:p>
            <a:pPr algn="ctr">
              <a:lnSpc>
                <a:spcPts val="5086"/>
              </a:lnSpc>
            </a:pPr>
          </a:p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Phase 3: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Full Implementation (4-6 months)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Milestones: 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Platform fully deployed across the organization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At least 15% improvement in task efficiency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Acheive user engagement rate of 85% plus</a:t>
            </a:r>
          </a:p>
          <a:p>
            <a:pPr algn="l">
              <a:lnSpc>
                <a:spcPts val="3661"/>
              </a:lnSpc>
            </a:pPr>
          </a:p>
          <a:p>
            <a:pPr algn="ctr">
              <a:lnSpc>
                <a:spcPts val="3661"/>
              </a:lnSpc>
            </a:pPr>
          </a:p>
          <a:p>
            <a:pPr algn="ctr">
              <a:lnSpc>
                <a:spcPts val="36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33902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72400" y="1440098"/>
            <a:ext cx="6743199" cy="7818202"/>
          </a:xfrm>
          <a:custGeom>
            <a:avLst/>
            <a:gdLst/>
            <a:ahLst/>
            <a:cxnLst/>
            <a:rect r="r" b="b" t="t" l="l"/>
            <a:pathLst>
              <a:path h="7818202" w="6743199">
                <a:moveTo>
                  <a:pt x="0" y="0"/>
                </a:moveTo>
                <a:lnTo>
                  <a:pt x="6743200" y="0"/>
                </a:lnTo>
                <a:lnTo>
                  <a:pt x="6743200" y="7818202"/>
                </a:lnTo>
                <a:lnTo>
                  <a:pt x="0" y="7818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4810"/>
            <a:ext cx="12433362" cy="130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4334" b="true">
                <a:solidFill>
                  <a:srgbClr val="26B9F9"/>
                </a:solidFill>
                <a:latin typeface="HK Modular"/>
                <a:ea typeface="HK Modular"/>
                <a:cs typeface="HK Modular"/>
                <a:sym typeface="HK Modular"/>
              </a:rPr>
              <a:t>1-YEAR IMPLEMENTATION 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2526" y="2090281"/>
            <a:ext cx="16023673" cy="742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Objective: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Scale platform, Optimize AI Insights, Deliver measurable impact on SDGs</a:t>
            </a:r>
          </a:p>
          <a:p>
            <a:pPr algn="ctr">
              <a:lnSpc>
                <a:spcPts val="5086"/>
              </a:lnSpc>
            </a:pPr>
          </a:p>
          <a:p>
            <a:pPr algn="ctr">
              <a:lnSpc>
                <a:spcPts val="6086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Phase 4: </a:t>
            </a: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Scaling (7-12 months)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Milestones: 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 task efficiency by 25% compared to baseline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At least 15% reduction in carbon emissions</a:t>
            </a:r>
          </a:p>
          <a:p>
            <a:pPr algn="ctr">
              <a:lnSpc>
                <a:spcPts val="3785"/>
              </a:lnSpc>
            </a:pPr>
          </a:p>
          <a:p>
            <a:pPr algn="ctr">
              <a:lnSpc>
                <a:spcPts val="3785"/>
              </a:lnSpc>
            </a:pPr>
            <a:r>
              <a:rPr lang="en-US" sz="30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Expansion of platform usage across all teams globally</a:t>
            </a:r>
          </a:p>
          <a:p>
            <a:pPr algn="l">
              <a:lnSpc>
                <a:spcPts val="3661"/>
              </a:lnSpc>
            </a:pPr>
          </a:p>
          <a:p>
            <a:pPr algn="ctr">
              <a:lnSpc>
                <a:spcPts val="3661"/>
              </a:lnSpc>
            </a:pPr>
          </a:p>
          <a:p>
            <a:pPr algn="ctr">
              <a:lnSpc>
                <a:spcPts val="36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DAGZe6ucLiU</dc:identifier>
  <dcterms:modified xsi:type="dcterms:W3CDTF">2011-08-01T06:04:30Z</dcterms:modified>
  <cp:revision>1</cp:revision>
  <dc:title>Business Challenge I Slide Deck</dc:title>
</cp:coreProperties>
</file>